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3"/>
  </p:sldMasterIdLst>
  <p:notesMasterIdLst>
    <p:notesMasterId r:id="rId9"/>
  </p:notesMasterIdLst>
  <p:sldIdLst>
    <p:sldId id="260" r:id="rId4"/>
    <p:sldId id="261" r:id="rId5"/>
    <p:sldId id="262" r:id="rId6"/>
    <p:sldId id="264" r:id="rId7"/>
    <p:sldId id="265" r:id="rId8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6" r:id="rId19"/>
    <p:sldId id="277" r:id="rId20"/>
    <p:sldId id="259" r:id="rId21"/>
  </p:sldIdLst>
  <p:sldSz cx="11522075" cy="7200900"/>
  <p:notesSz cx="6858000" cy="9144000"/>
  <p:defaultTextStyle>
    <a:defPPr>
      <a:defRPr lang="zh-CN"/>
    </a:defPPr>
    <a:lvl1pPr marL="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59880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19824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79705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39649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299529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59473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19354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79298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024" y="-104"/>
      </p:cViewPr>
      <p:guideLst>
        <p:guide orient="horz" pos="2268"/>
        <p:guide pos="36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5E6E0E-CFF1-4FE7-BC4C-C1148AC683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E76745-696A-4BFC-BAAB-49D60A233AF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FB73A2-862A-4887-AC95-98FE65E5B32E}" type="slidenum">
              <a:rPr lang="en-US" altLang="zh-CN" smtClean="0">
                <a:ea typeface="宋体" panose="02010600030101010101" pitchFamily="2" charset="-122"/>
              </a:rPr>
            </a:fld>
            <a:endParaRPr lang="en-US" altLang="zh-CN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AE4890B-C31A-45BB-9B50-CCF02F66050C}" type="slidenum">
              <a:rPr lang="en-US" altLang="zh-CN" smtClean="0">
                <a:ea typeface="宋体" panose="02010600030101010101" pitchFamily="2" charset="-122"/>
              </a:rPr>
            </a:fld>
            <a:endParaRPr lang="en-US" altLang="zh-CN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024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73F3D7-0651-4968-A3DA-09ECF7BB3215}" type="slidenum">
              <a:rPr lang="en-US" altLang="zh-CN" smtClean="0">
                <a:ea typeface="宋体" panose="02010600030101010101" pitchFamily="2" charset="-122"/>
              </a:rPr>
            </a:fld>
            <a:endParaRPr lang="en-US" altLang="zh-CN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8E1140-D7ED-4750-AAA5-6FF7701EA05B}" type="slidenum">
              <a:rPr lang="en-US" altLang="zh-CN" smtClean="0">
                <a:ea typeface="宋体" panose="02010600030101010101" pitchFamily="2" charset="-122"/>
              </a:rPr>
            </a:fld>
            <a:endParaRPr lang="en-US" altLang="zh-CN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A6E97A-BF61-4DED-A86F-BD63D3FD4418}" type="slidenum">
              <a:rPr lang="en-US" altLang="zh-CN" smtClean="0">
                <a:ea typeface="宋体" panose="02010600030101010101" pitchFamily="2" charset="-122"/>
              </a:rPr>
            </a:fld>
            <a:endParaRPr lang="en-US" altLang="zh-CN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6" y="286702"/>
            <a:ext cx="3790683" cy="1220153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86704"/>
            <a:ext cx="6441160" cy="6145769"/>
          </a:xfrm>
        </p:spPr>
        <p:txBody>
          <a:bodyPr/>
          <a:lstStyle>
            <a:lvl1pPr>
              <a:defRPr sz="4200"/>
            </a:lvl1pPr>
            <a:lvl2pPr>
              <a:defRPr sz="37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6" y="1506857"/>
            <a:ext cx="3790683" cy="492561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0"/>
            <a:ext cx="6913245" cy="595076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643413"/>
            <a:ext cx="6913245" cy="4320540"/>
          </a:xfrm>
        </p:spPr>
        <p:txBody>
          <a:bodyPr/>
          <a:lstStyle>
            <a:lvl1pPr marL="0" indent="0">
              <a:buNone/>
              <a:defRPr sz="4200"/>
            </a:lvl1pPr>
            <a:lvl2pPr marL="598805" indent="0">
              <a:buNone/>
              <a:defRPr sz="3700"/>
            </a:lvl2pPr>
            <a:lvl3pPr marL="1198245" indent="0">
              <a:buNone/>
              <a:defRPr sz="3100"/>
            </a:lvl3pPr>
            <a:lvl4pPr marL="1797050" indent="0">
              <a:buNone/>
              <a:defRPr sz="2600"/>
            </a:lvl4pPr>
            <a:lvl5pPr marL="2396490" indent="0">
              <a:buNone/>
              <a:defRPr sz="2600"/>
            </a:lvl5pPr>
            <a:lvl6pPr marL="2995295" indent="0">
              <a:buNone/>
              <a:defRPr sz="2600"/>
            </a:lvl6pPr>
            <a:lvl7pPr marL="3594735" indent="0">
              <a:buNone/>
              <a:defRPr sz="2600"/>
            </a:lvl7pPr>
            <a:lvl8pPr marL="4193540" indent="0">
              <a:buNone/>
              <a:defRPr sz="2600"/>
            </a:lvl8pPr>
            <a:lvl9pPr marL="4792980" indent="0">
              <a:buNone/>
              <a:defRPr sz="26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5"/>
            <a:ext cx="6913245" cy="84510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404243" y="1100120"/>
            <a:ext cx="2592467" cy="460724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46063" y="1100120"/>
            <a:ext cx="7585366" cy="460724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671491"/>
            <a:ext cx="10369868" cy="817027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671492"/>
            <a:ext cx="10369868" cy="81702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1815" y="2842741"/>
            <a:ext cx="9793764" cy="972023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lstStyle>
            <a:lvl1pPr>
              <a:defRPr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1815" y="2842741"/>
            <a:ext cx="9793764" cy="972023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lstStyle>
            <a:lvl1pPr>
              <a:defRPr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47"/>
            <a:ext cx="9793764" cy="1430178"/>
          </a:xfrm>
        </p:spPr>
        <p:txBody>
          <a:bodyPr anchor="t"/>
          <a:lstStyle>
            <a:lvl1pPr algn="l">
              <a:defRPr sz="52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9880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19824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970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964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9529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947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9354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929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4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55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557" y="216074"/>
            <a:ext cx="7776864" cy="642943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611869"/>
            <a:ext cx="5090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283619"/>
            <a:ext cx="5090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6" y="1611869"/>
            <a:ext cx="5092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2283619"/>
            <a:ext cx="5092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6" y="286702"/>
            <a:ext cx="3790683" cy="1220153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86704"/>
            <a:ext cx="6441160" cy="6145769"/>
          </a:xfrm>
        </p:spPr>
        <p:txBody>
          <a:bodyPr/>
          <a:lstStyle>
            <a:lvl1pPr>
              <a:defRPr sz="4200"/>
            </a:lvl1pPr>
            <a:lvl2pPr>
              <a:defRPr sz="37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6" y="1506857"/>
            <a:ext cx="3790683" cy="492561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0"/>
            <a:ext cx="6913245" cy="595076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2258407" y="643413"/>
            <a:ext cx="6913245" cy="4320540"/>
          </a:xfrm>
        </p:spPr>
        <p:txBody>
          <a:bodyPr/>
          <a:lstStyle>
            <a:lvl1pPr marL="0" indent="0">
              <a:buNone/>
              <a:defRPr sz="4200"/>
            </a:lvl1pPr>
            <a:lvl2pPr marL="598805" indent="0">
              <a:buNone/>
              <a:defRPr sz="3700"/>
            </a:lvl2pPr>
            <a:lvl3pPr marL="1198245" indent="0">
              <a:buNone/>
              <a:defRPr sz="3100"/>
            </a:lvl3pPr>
            <a:lvl4pPr marL="1797050" indent="0">
              <a:buNone/>
              <a:defRPr sz="2600"/>
            </a:lvl4pPr>
            <a:lvl5pPr marL="2396490" indent="0">
              <a:buNone/>
              <a:defRPr sz="2600"/>
            </a:lvl5pPr>
            <a:lvl6pPr marL="2995295" indent="0">
              <a:buNone/>
              <a:defRPr sz="2600"/>
            </a:lvl6pPr>
            <a:lvl7pPr marL="3594735" indent="0">
              <a:buNone/>
              <a:defRPr sz="2600"/>
            </a:lvl7pPr>
            <a:lvl8pPr marL="4193540" indent="0">
              <a:buNone/>
              <a:defRPr sz="2600"/>
            </a:lvl8pPr>
            <a:lvl9pPr marL="4792980" indent="0">
              <a:buNone/>
              <a:defRPr sz="2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5"/>
            <a:ext cx="6913245" cy="84510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404243" y="1100120"/>
            <a:ext cx="2592467" cy="460724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46063" y="1100120"/>
            <a:ext cx="7585366" cy="460724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557" y="72058"/>
            <a:ext cx="7848872" cy="817027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89335" y="1457310"/>
            <a:ext cx="41434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kern="1200" baseline="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THANK YOU</a:t>
            </a:r>
            <a:endParaRPr lang="en-US" altLang="zh-CN" sz="4800" kern="1200" baseline="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6958" y="4536034"/>
            <a:ext cx="3949065" cy="840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19761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官网地址：</a:t>
            </a:r>
            <a:r>
              <a:rPr lang="en-US" sz="1600" b="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http://www.moliying.com</a:t>
            </a:r>
            <a:br>
              <a:rPr lang="en-US" sz="1600" b="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600" b="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邮箱地址：</a:t>
            </a:r>
            <a:r>
              <a:rPr lang="en-US" sz="1600" b="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majianwei@moliying.com</a:t>
            </a:r>
            <a:br>
              <a:rPr lang="en-US" sz="1600" b="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600" b="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新浪微博：</a:t>
            </a:r>
            <a:r>
              <a:rPr lang="en-US" sz="1600" b="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http://weibo.com/jianweima</a:t>
            </a:r>
            <a:endParaRPr lang="en-US" sz="1600" b="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mjw-jav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100" y="2304415"/>
            <a:ext cx="2158365" cy="215836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557" y="72058"/>
            <a:ext cx="7848872" cy="81702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二级</a:t>
            </a:r>
            <a:endParaRPr lang="zh-CN" altLang="en-US" smtClean="0"/>
          </a:p>
          <a:p>
            <a:pPr lvl="2"/>
            <a:r>
              <a:rPr lang="zh-CN" altLang="en-US" smtClean="0"/>
              <a:t>三级</a:t>
            </a:r>
            <a:endParaRPr lang="zh-CN" altLang="en-US" smtClean="0"/>
          </a:p>
          <a:p>
            <a:pPr lvl="3"/>
            <a:r>
              <a:rPr lang="zh-CN" altLang="en-US" smtClean="0"/>
              <a:t>四级</a:t>
            </a:r>
            <a:endParaRPr lang="zh-CN" altLang="en-US" smtClean="0"/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47"/>
            <a:ext cx="9793764" cy="1430178"/>
          </a:xfrm>
        </p:spPr>
        <p:txBody>
          <a:bodyPr anchor="t"/>
          <a:lstStyle>
            <a:lvl1pPr algn="l">
              <a:defRPr sz="52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9880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19824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970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964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9529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947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9354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929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4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55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671491"/>
            <a:ext cx="10369868" cy="642943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611869"/>
            <a:ext cx="5090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283619"/>
            <a:ext cx="5090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6" y="1611869"/>
            <a:ext cx="5092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2283619"/>
            <a:ext cx="5092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image" Target="../media/image4.jpeg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7" Type="http://schemas.openxmlformats.org/officeDocument/2006/relationships/theme" Target="../theme/theme2.xml"/><Relationship Id="rId16" Type="http://schemas.openxmlformats.org/officeDocument/2006/relationships/image" Target="../media/image7.jpeg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4" y="711722"/>
            <a:ext cx="10369868" cy="602712"/>
          </a:xfrm>
          <a:prstGeom prst="rect">
            <a:avLst/>
          </a:prstGeom>
        </p:spPr>
        <p:txBody>
          <a:bodyPr vert="horz" lIns="119823" tIns="59911" rIns="119823" bIns="59911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457310"/>
            <a:ext cx="10369868" cy="4857784"/>
          </a:xfrm>
          <a:prstGeom prst="rect">
            <a:avLst/>
          </a:prstGeom>
        </p:spPr>
        <p:txBody>
          <a:bodyPr vert="horz" lIns="119823" tIns="59911" rIns="119823" bIns="59911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119761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9580" indent="-44958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973455" indent="-37465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49796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09677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69621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29501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9445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9326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9270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880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824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705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9649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529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9473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354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9298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440557" y="288082"/>
            <a:ext cx="7920880" cy="602712"/>
          </a:xfrm>
          <a:prstGeom prst="rect">
            <a:avLst/>
          </a:prstGeom>
        </p:spPr>
        <p:txBody>
          <a:bodyPr vert="horz" lIns="119823" tIns="59911" rIns="119823" bIns="59911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457310"/>
            <a:ext cx="10369868" cy="4857784"/>
          </a:xfrm>
          <a:prstGeom prst="rect">
            <a:avLst/>
          </a:prstGeom>
        </p:spPr>
        <p:txBody>
          <a:bodyPr vert="horz" lIns="119823" tIns="59911" rIns="119823" bIns="59911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</p:sldLayoutIdLst>
  <p:hf sldNum="0" hdr="0" ftr="0" dt="0"/>
  <p:txStyles>
    <p:titleStyle>
      <a:lvl1pPr algn="ctr" defTabSz="119761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9580" indent="-44958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973455" indent="-37465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49796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09677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69621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29501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9445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9326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9270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880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824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705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9649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529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9473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354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9298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黑体" panose="02010609060101010101" pitchFamily="2" charset="-122"/>
                <a:ea typeface="黑体" panose="02010609060101010101" pitchFamily="2" charset="-122"/>
              </a:rPr>
              <a:t>第</a:t>
            </a:r>
            <a:r>
              <a:rPr lang="en-US" altLang="zh-CN" dirty="0" smtClean="0">
                <a:latin typeface="黑体" panose="02010609060101010101" pitchFamily="2" charset="-122"/>
                <a:ea typeface="黑体" panose="02010609060101010101" pitchFamily="2" charset="-122"/>
              </a:rPr>
              <a:t>06</a:t>
            </a:r>
            <a:r>
              <a:rPr lang="zh-CN" altLang="en-US" dirty="0" smtClean="0">
                <a:latin typeface="黑体" panose="02010609060101010101" pitchFamily="2" charset="-122"/>
                <a:ea typeface="黑体" panose="02010609060101010101" pitchFamily="2" charset="-122"/>
              </a:rPr>
              <a:t>章：</a:t>
            </a:r>
            <a:r>
              <a:rPr lang="en-US" altLang="zh-CN" dirty="0" smtClean="0">
                <a:latin typeface="黑体" panose="02010609060101010101" pitchFamily="2" charset="-122"/>
                <a:ea typeface="黑体" panose="02010609060101010101" pitchFamily="2" charset="-122"/>
              </a:rPr>
              <a:t>Eclipse</a:t>
            </a:r>
            <a:r>
              <a:rPr lang="zh-CN" altLang="en-US" dirty="0" smtClean="0">
                <a:latin typeface="黑体" panose="02010609060101010101" pitchFamily="2" charset="-122"/>
                <a:ea typeface="黑体" panose="02010609060101010101" pitchFamily="2" charset="-122"/>
              </a:rPr>
              <a:t>与异常处理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、异常处理</a:t>
            </a:r>
            <a:endParaRPr lang="en-US" altLang="zh-CN" sz="4200" dirty="0" smtClean="0"/>
          </a:p>
        </p:txBody>
      </p:sp>
      <p:sp>
        <p:nvSpPr>
          <p:cNvPr id="1024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1" dirty="0" smtClean="0"/>
              <a:t>5</a:t>
            </a:r>
            <a:r>
              <a:rPr lang="zh-CN" altLang="en-US" sz="2000" b="1" dirty="0" smtClean="0"/>
              <a:t>、</a:t>
            </a:r>
            <a:r>
              <a:rPr lang="en-US" altLang="zh-CN" sz="2000" b="1" dirty="0" smtClean="0"/>
              <a:t>throw</a:t>
            </a:r>
            <a:r>
              <a:rPr lang="zh-CN" altLang="en-US" sz="2000" b="1" dirty="0" smtClean="0"/>
              <a:t>与</a:t>
            </a:r>
            <a:r>
              <a:rPr lang="en-US" altLang="zh-CN" sz="2000" b="1" dirty="0" smtClean="0"/>
              <a:t>throws</a:t>
            </a:r>
            <a:r>
              <a:rPr lang="zh-CN" altLang="en-US" sz="2000" b="1" dirty="0" smtClean="0"/>
              <a:t>关键字：</a:t>
            </a:r>
            <a:endParaRPr lang="en-US" altLang="zh-CN" sz="2000" b="1" dirty="0" smtClean="0"/>
          </a:p>
          <a:p>
            <a:r>
              <a:rPr lang="en-US" altLang="zh-CN" sz="2000" dirty="0" smtClean="0"/>
              <a:t>throws</a:t>
            </a:r>
            <a:r>
              <a:rPr lang="zh-CN" altLang="en-US" sz="2000" dirty="0" smtClean="0"/>
              <a:t>关键字主要在方法的声明上使用，表示方法中不处理异常，而交给调用处处理。实际上对于</a:t>
            </a:r>
            <a:r>
              <a:rPr lang="en-US" altLang="zh-CN" sz="2000" dirty="0" smtClean="0"/>
              <a:t>Java</a:t>
            </a:r>
            <a:r>
              <a:rPr lang="zh-CN" altLang="en-US" sz="2000" dirty="0" smtClean="0"/>
              <a:t>程序来讲，如果没有加入任何的异常处理，默认由</a:t>
            </a:r>
            <a:r>
              <a:rPr lang="en-US" altLang="zh-CN" sz="2000" dirty="0" smtClean="0"/>
              <a:t>JVM</a:t>
            </a:r>
            <a:r>
              <a:rPr lang="zh-CN" altLang="en-US" sz="2000" dirty="0" smtClean="0"/>
              <a:t>进行异常的处理操作。</a:t>
            </a:r>
            <a:endParaRPr lang="en-US" altLang="zh-CN" sz="2000" dirty="0" smtClean="0"/>
          </a:p>
          <a:p>
            <a:r>
              <a:rPr lang="en-US" altLang="zh-CN" sz="2000" dirty="0" smtClean="0"/>
              <a:t>throw</a:t>
            </a:r>
            <a:r>
              <a:rPr lang="zh-CN" altLang="en-US" sz="2000" dirty="0" smtClean="0"/>
              <a:t>关键字表示在程序中手动抛出一个异常，因为从异常处理机制来看，所有的异常一旦产生之后，实际上抛出的就是一个异常类的实例化对象，那么此对象也可以由</a:t>
            </a:r>
            <a:r>
              <a:rPr lang="en-US" altLang="zh-CN" sz="2000" dirty="0" smtClean="0"/>
              <a:t>throw</a:t>
            </a:r>
            <a:r>
              <a:rPr lang="zh-CN" altLang="en-US" sz="2000" dirty="0" smtClean="0"/>
              <a:t>直接抛出。</a:t>
            </a:r>
            <a:endParaRPr lang="zh-CN" altLang="en-US" sz="2000" dirty="0" smtClean="0"/>
          </a:p>
          <a:p>
            <a:endParaRPr lang="zh-CN" altLang="en-US" sz="19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、异常处理</a:t>
            </a:r>
            <a:endParaRPr lang="en-US" altLang="zh-CN" sz="4200" dirty="0" smtClean="0"/>
          </a:p>
        </p:txBody>
      </p:sp>
      <p:sp>
        <p:nvSpPr>
          <p:cNvPr id="1126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b="1" dirty="0" smtClean="0"/>
              <a:t>异常处理的语法规则：</a:t>
            </a:r>
            <a:br>
              <a:rPr lang="zh-CN" altLang="en-US" sz="2000" dirty="0" smtClean="0"/>
            </a:br>
            <a:r>
              <a:rPr lang="zh-CN" altLang="en-US" sz="2000" dirty="0" smtClean="0"/>
              <a:t>    第一、</a:t>
            </a:r>
            <a:r>
              <a:rPr lang="en-US" altLang="zh-CN" sz="2000" dirty="0" smtClean="0"/>
              <a:t>try</a:t>
            </a:r>
            <a:r>
              <a:rPr lang="zh-CN" altLang="en-US" sz="2000" dirty="0" smtClean="0"/>
              <a:t>语句不能单独存在，可以和</a:t>
            </a:r>
            <a:r>
              <a:rPr lang="en-US" altLang="zh-CN" sz="2000" dirty="0" smtClean="0"/>
              <a:t>catch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finally</a:t>
            </a:r>
            <a:r>
              <a:rPr lang="zh-CN" altLang="en-US" sz="2000" dirty="0" smtClean="0"/>
              <a:t>组成 </a:t>
            </a:r>
            <a:r>
              <a:rPr lang="en-US" altLang="zh-CN" sz="2000" dirty="0" smtClean="0"/>
              <a:t>try...catch...finally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try...catch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try...finally</a:t>
            </a:r>
            <a:r>
              <a:rPr lang="zh-CN" altLang="en-US" sz="2000" dirty="0" smtClean="0"/>
              <a:t>三种结构，</a:t>
            </a:r>
            <a:r>
              <a:rPr lang="en-US" altLang="zh-CN" sz="2000" dirty="0" smtClean="0"/>
              <a:t>catch</a:t>
            </a:r>
            <a:r>
              <a:rPr lang="zh-CN" altLang="en-US" sz="2000" dirty="0" smtClean="0"/>
              <a:t>语句可以有一个或多个，</a:t>
            </a:r>
            <a:r>
              <a:rPr lang="en-US" altLang="zh-CN" sz="2000" dirty="0" smtClean="0"/>
              <a:t>finally</a:t>
            </a:r>
            <a:r>
              <a:rPr lang="zh-CN" altLang="en-US" sz="2000" dirty="0" smtClean="0"/>
              <a:t>语句最多一个，</a:t>
            </a:r>
            <a:r>
              <a:rPr lang="en-US" altLang="zh-CN" sz="2000" dirty="0" smtClean="0"/>
              <a:t>try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catch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finally</a:t>
            </a:r>
            <a:r>
              <a:rPr lang="zh-CN" altLang="en-US" sz="2000" dirty="0" smtClean="0"/>
              <a:t>这三个关键字均不能单独使用。</a:t>
            </a:r>
            <a:br>
              <a:rPr lang="zh-CN" altLang="en-US" sz="2000" dirty="0" smtClean="0"/>
            </a:br>
            <a:r>
              <a:rPr lang="zh-CN" altLang="en-US" sz="2000" dirty="0" smtClean="0"/>
              <a:t>    第二、</a:t>
            </a:r>
            <a:r>
              <a:rPr lang="en-US" altLang="zh-CN" sz="2000" dirty="0" smtClean="0"/>
              <a:t>try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catch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finally</a:t>
            </a:r>
            <a:r>
              <a:rPr lang="zh-CN" altLang="en-US" sz="2000" dirty="0" smtClean="0"/>
              <a:t>三个代码块中变量的作用域分别独立而不能相互访问。</a:t>
            </a:r>
            <a:br>
              <a:rPr lang="zh-CN" altLang="en-US" sz="2000" dirty="0" smtClean="0"/>
            </a:br>
            <a:r>
              <a:rPr lang="zh-CN" altLang="en-US" sz="2000" dirty="0" smtClean="0"/>
              <a:t>    第三、多个</a:t>
            </a:r>
            <a:r>
              <a:rPr lang="en-US" altLang="zh-CN" sz="2000" dirty="0" smtClean="0"/>
              <a:t>catch</a:t>
            </a:r>
            <a:r>
              <a:rPr lang="zh-CN" altLang="en-US" sz="2000" dirty="0" smtClean="0"/>
              <a:t>块时候，</a:t>
            </a:r>
            <a:r>
              <a:rPr lang="en-US" altLang="zh-CN" sz="2000" dirty="0" smtClean="0"/>
              <a:t>Java</a:t>
            </a:r>
            <a:r>
              <a:rPr lang="zh-CN" altLang="en-US" sz="2000" dirty="0" smtClean="0"/>
              <a:t>虚拟机会匹配其中一个异常类或其子类，就执行这个</a:t>
            </a:r>
            <a:r>
              <a:rPr lang="en-US" altLang="zh-CN" sz="2000" dirty="0" smtClean="0"/>
              <a:t>catch</a:t>
            </a:r>
            <a:r>
              <a:rPr lang="zh-CN" altLang="en-US" sz="2000" dirty="0" smtClean="0"/>
              <a:t>块，而不会再执行别的</a:t>
            </a:r>
            <a:r>
              <a:rPr lang="en-US" altLang="zh-CN" sz="2000" dirty="0" smtClean="0"/>
              <a:t>catch</a:t>
            </a:r>
            <a:r>
              <a:rPr lang="zh-CN" altLang="en-US" sz="2000" dirty="0" smtClean="0"/>
              <a:t>块。</a:t>
            </a:r>
            <a:endParaRPr lang="zh-CN" altLang="en-US" sz="2000" dirty="0" smtClean="0"/>
          </a:p>
          <a:p>
            <a:br>
              <a:rPr lang="zh-CN" altLang="en-US" sz="1900" dirty="0" smtClean="0"/>
            </a:br>
            <a:r>
              <a:rPr lang="zh-CN" altLang="en-US" sz="1900" dirty="0" smtClean="0"/>
              <a:t>   </a:t>
            </a:r>
            <a:endParaRPr lang="zh-CN" altLang="en-US" sz="19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4400" dirty="0" smtClean="0"/>
              <a:t>3</a:t>
            </a:r>
            <a:r>
              <a:rPr lang="zh-CN" altLang="en-US" sz="4400" dirty="0" smtClean="0"/>
              <a:t>、自定义异常</a:t>
            </a:r>
            <a:endParaRPr lang="en-US" altLang="zh-CN" sz="4400" dirty="0" smtClean="0"/>
          </a:p>
        </p:txBody>
      </p:sp>
      <p:sp>
        <p:nvSpPr>
          <p:cNvPr id="5123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在</a:t>
            </a:r>
            <a:r>
              <a:rPr lang="en-US" altLang="zh-CN" sz="2000" dirty="0" smtClean="0"/>
              <a:t>Java</a:t>
            </a:r>
            <a:r>
              <a:rPr lang="zh-CN" altLang="en-US" sz="2000" dirty="0" smtClean="0"/>
              <a:t>中，已经提供了很多的异常类的定义，但是我们在实际项目开发中，可能需要使用一些自己的异常类，那么可以通过继承</a:t>
            </a:r>
            <a:r>
              <a:rPr lang="en-US" altLang="zh-CN" sz="2000" dirty="0" smtClean="0"/>
              <a:t>Exception</a:t>
            </a:r>
            <a:r>
              <a:rPr lang="zh-CN" altLang="en-US" sz="2000" dirty="0" smtClean="0"/>
              <a:t>类或已有的异常类的方式完成一个自定义异常类的操作。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en-US" altLang="zh-CN" sz="2000" b="1" dirty="0" err="1" smtClean="0">
                <a:solidFill>
                  <a:srgbClr val="FF0000"/>
                </a:solidFill>
              </a:rPr>
              <a:t>ClassNotFoundException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 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r>
              <a:rPr lang="en-US" altLang="zh-CN" sz="2000" b="1" dirty="0" err="1" smtClean="0">
                <a:solidFill>
                  <a:srgbClr val="FF0000"/>
                </a:solidFill>
              </a:rPr>
              <a:t>DataFormatException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 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r>
              <a:rPr lang="en-US" altLang="zh-CN" sz="2000" b="1" dirty="0" err="1" smtClean="0">
                <a:solidFill>
                  <a:srgbClr val="FF0000"/>
                </a:solidFill>
              </a:rPr>
              <a:t>RuntimeException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 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r>
              <a:rPr lang="en-US" altLang="zh-CN" sz="2000" b="1" dirty="0" err="1" smtClean="0">
                <a:solidFill>
                  <a:srgbClr val="FF0000"/>
                </a:solidFill>
              </a:rPr>
              <a:t>ArithmeticException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 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r>
              <a:rPr lang="en-US" altLang="zh-CN" sz="2000" b="1" dirty="0" err="1" smtClean="0">
                <a:solidFill>
                  <a:srgbClr val="FF0000"/>
                </a:solidFill>
              </a:rPr>
              <a:t>IndexOutOfBoundsException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r>
              <a:rPr lang="en-US" altLang="zh-CN" sz="2000" b="1" dirty="0" err="1" smtClean="0">
                <a:solidFill>
                  <a:srgbClr val="FF0000"/>
                </a:solidFill>
              </a:rPr>
              <a:t>NullPointerException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r>
              <a:rPr lang="en-US" altLang="zh-CN" sz="2000" b="1" dirty="0" err="1" smtClean="0">
                <a:solidFill>
                  <a:srgbClr val="FF0000"/>
                </a:solidFill>
              </a:rPr>
              <a:t>ClassCastException</a:t>
            </a:r>
            <a:endParaRPr lang="en-US" altLang="zh-CN" sz="2000" b="1" dirty="0" smtClean="0">
              <a:solidFill>
                <a:srgbClr val="FF0000"/>
              </a:solidFill>
            </a:endParaRPr>
          </a:p>
          <a:p>
            <a:r>
              <a:rPr lang="en-US" altLang="zh-CN" sz="2000" b="1" dirty="0" smtClean="0">
                <a:solidFill>
                  <a:srgbClr val="FF0000"/>
                </a:solidFill>
              </a:rPr>
              <a:t>……</a:t>
            </a:r>
            <a:endParaRPr lang="zh-CN" altLang="en-US" sz="2000" b="1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、受检与非受检异常</a:t>
            </a:r>
            <a:endParaRPr lang="en-US" altLang="zh-CN" sz="4400" dirty="0" smtClean="0"/>
          </a:p>
        </p:txBody>
      </p:sp>
      <p:sp>
        <p:nvSpPr>
          <p:cNvPr id="5123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b="1" dirty="0" smtClean="0"/>
              <a:t>受检异常：</a:t>
            </a:r>
            <a:r>
              <a:rPr lang="en-US" altLang="zh-CN" sz="2000" b="1" dirty="0" smtClean="0"/>
              <a:t>Exception</a:t>
            </a:r>
            <a:endParaRPr lang="en-US" altLang="zh-CN" sz="2000" b="1" dirty="0" smtClean="0"/>
          </a:p>
          <a:p>
            <a:r>
              <a:rPr lang="zh-CN" altLang="en-US" sz="2000" dirty="0" smtClean="0"/>
              <a:t>定义方法时必须声明所有可能会抛出的</a:t>
            </a:r>
            <a:r>
              <a:rPr lang="en-US" altLang="zh-CN" sz="2000" dirty="0" smtClean="0"/>
              <a:t>exception</a:t>
            </a:r>
            <a:r>
              <a:rPr lang="en-US" sz="2000" dirty="0" smtClean="0"/>
              <a:t>； </a:t>
            </a:r>
            <a:r>
              <a:rPr lang="zh-CN" altLang="en-US" sz="2000" dirty="0" smtClean="0"/>
              <a:t>在调用这个方法时，必须捕获它的</a:t>
            </a:r>
            <a:r>
              <a:rPr lang="en-US" altLang="zh-CN" sz="2000" dirty="0" smtClean="0"/>
              <a:t>checked exception</a:t>
            </a:r>
            <a:r>
              <a:rPr lang="en-US" sz="2000" dirty="0" smtClean="0"/>
              <a:t>，</a:t>
            </a:r>
            <a:r>
              <a:rPr lang="zh-CN" altLang="en-US" sz="2000" dirty="0" smtClean="0"/>
              <a:t>不然就得把它的</a:t>
            </a:r>
            <a:r>
              <a:rPr lang="en-US" altLang="zh-CN" sz="2000" dirty="0" smtClean="0"/>
              <a:t>exception</a:t>
            </a:r>
            <a:r>
              <a:rPr lang="zh-CN" altLang="en-US" sz="2000" dirty="0" smtClean="0"/>
              <a:t>传递下去；</a:t>
            </a:r>
            <a:r>
              <a:rPr lang="en-US" altLang="zh-CN" sz="2000" dirty="0" smtClean="0"/>
              <a:t>exception</a:t>
            </a:r>
            <a:r>
              <a:rPr lang="zh-CN" altLang="en-US" sz="2000" dirty="0" smtClean="0"/>
              <a:t>是从</a:t>
            </a:r>
            <a:r>
              <a:rPr lang="en-US" altLang="zh-CN" sz="2000" dirty="0" smtClean="0"/>
              <a:t>java.lang.Exception</a:t>
            </a:r>
            <a:r>
              <a:rPr lang="zh-CN" altLang="en-US" sz="2000" dirty="0" smtClean="0"/>
              <a:t>类衍生出来的。例如：</a:t>
            </a:r>
            <a:r>
              <a:rPr lang="en-US" altLang="zh-CN" sz="2000" dirty="0" smtClean="0"/>
              <a:t>IOException</a:t>
            </a:r>
            <a:r>
              <a:rPr lang="en-US" sz="2000" dirty="0" smtClean="0"/>
              <a:t>，</a:t>
            </a:r>
            <a:r>
              <a:rPr lang="en-US" altLang="zh-CN" sz="2000" dirty="0" smtClean="0"/>
              <a:t>SQLException</a:t>
            </a:r>
            <a:r>
              <a:rPr lang="zh-CN" altLang="en-US" sz="2000" dirty="0" smtClean="0"/>
              <a:t>就属于</a:t>
            </a:r>
            <a:r>
              <a:rPr lang="en-US" altLang="zh-CN" sz="2000" dirty="0" smtClean="0"/>
              <a:t>Exception</a:t>
            </a:r>
            <a:endParaRPr lang="en-US" altLang="zh-CN" sz="2000" dirty="0" smtClean="0"/>
          </a:p>
          <a:p>
            <a:r>
              <a:rPr lang="zh-CN" altLang="en-US" sz="2000" b="1" dirty="0" smtClean="0"/>
              <a:t>非受检异常：</a:t>
            </a:r>
            <a:r>
              <a:rPr lang="en-US" altLang="zh-CN" sz="2000" b="1" dirty="0" err="1" smtClean="0"/>
              <a:t>RuntimeException</a:t>
            </a:r>
            <a:endParaRPr lang="en-US" altLang="zh-CN" sz="2000" b="1" dirty="0" smtClean="0"/>
          </a:p>
          <a:p>
            <a:r>
              <a:rPr lang="zh-CN" altLang="en-US" sz="2000" dirty="0" smtClean="0"/>
              <a:t>在定义方法时不需要声明会抛出</a:t>
            </a:r>
            <a:r>
              <a:rPr lang="en-US" altLang="zh-CN" sz="2000" dirty="0" smtClean="0"/>
              <a:t>runtime exception</a:t>
            </a:r>
            <a:r>
              <a:rPr lang="en-US" sz="2000" dirty="0" smtClean="0"/>
              <a:t>； </a:t>
            </a:r>
            <a:r>
              <a:rPr lang="zh-CN" altLang="en-US" sz="2000" dirty="0" smtClean="0"/>
              <a:t>在调用这个方法时不需要捕获这个</a:t>
            </a:r>
            <a:r>
              <a:rPr lang="en-US" altLang="zh-CN" sz="2000" dirty="0" smtClean="0"/>
              <a:t>runtime exception</a:t>
            </a:r>
            <a:r>
              <a:rPr lang="en-US" sz="2000" dirty="0" smtClean="0"/>
              <a:t>； </a:t>
            </a:r>
            <a:r>
              <a:rPr lang="en-US" altLang="zh-CN" sz="2000" dirty="0" smtClean="0"/>
              <a:t>runtime exception</a:t>
            </a:r>
            <a:r>
              <a:rPr lang="zh-CN" altLang="en-US" sz="2000" dirty="0" smtClean="0"/>
              <a:t>是从</a:t>
            </a:r>
            <a:r>
              <a:rPr lang="en-US" altLang="zh-CN" sz="2000" dirty="0" err="1" smtClean="0"/>
              <a:t>java.lang.RuntimeException</a:t>
            </a:r>
            <a:r>
              <a:rPr lang="zh-CN" altLang="en-US" sz="2000" dirty="0" smtClean="0"/>
              <a:t>或</a:t>
            </a:r>
            <a:r>
              <a:rPr lang="en-US" altLang="zh-CN" sz="2000" dirty="0" err="1" smtClean="0"/>
              <a:t>java.lang.Error</a:t>
            </a:r>
            <a:r>
              <a:rPr lang="zh-CN" altLang="en-US" sz="2000" dirty="0" smtClean="0"/>
              <a:t>类衍生出来的。 例如：</a:t>
            </a:r>
            <a:r>
              <a:rPr lang="en-US" altLang="zh-CN" sz="2000" dirty="0" err="1" smtClean="0"/>
              <a:t>NullPointException</a:t>
            </a:r>
            <a:r>
              <a:rPr lang="zh-CN" altLang="en-US" sz="2000" dirty="0" smtClean="0"/>
              <a:t>，</a:t>
            </a:r>
            <a:r>
              <a:rPr lang="en-US" altLang="zh-CN" sz="2000" dirty="0" err="1" smtClean="0"/>
              <a:t>IndexOutOfBoundsException</a:t>
            </a:r>
            <a:r>
              <a:rPr lang="zh-CN" altLang="en-US" sz="2000" dirty="0" smtClean="0"/>
              <a:t>就属于</a:t>
            </a:r>
            <a:r>
              <a:rPr lang="en-US" altLang="zh-CN" sz="2000" dirty="0" smtClean="0"/>
              <a:t>runtime exception</a:t>
            </a:r>
            <a:endParaRPr lang="en-US" altLang="zh-CN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、受检与非受检异常</a:t>
            </a:r>
            <a:endParaRPr lang="en-US" altLang="zh-CN" sz="4200" dirty="0" smtClean="0"/>
          </a:p>
        </p:txBody>
      </p:sp>
      <p:sp>
        <p:nvSpPr>
          <p:cNvPr id="7171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 smtClean="0"/>
              <a:t>assert</a:t>
            </a:r>
            <a:r>
              <a:rPr lang="zh-CN" altLang="en-US" sz="2000" dirty="0" smtClean="0"/>
              <a:t>关键字，表示断言</a:t>
            </a:r>
            <a:endParaRPr lang="en-US" altLang="zh-CN" sz="2000" dirty="0" smtClean="0"/>
          </a:p>
          <a:p>
            <a:r>
              <a:rPr lang="zh-CN" altLang="en-US" sz="2000" dirty="0" smtClean="0"/>
              <a:t>当程序执行到某个固定位置的时候，程序中的某个变量的取值肯定是预期的结果，那么这种操作可以使用断言完成。</a:t>
            </a:r>
            <a:endParaRPr lang="zh-CN" altLang="en-US" sz="2000" dirty="0" smtClean="0"/>
          </a:p>
          <a:p>
            <a:r>
              <a:rPr lang="zh-CN" altLang="en-US" sz="2000" dirty="0" smtClean="0"/>
              <a:t>断言的操作语法：</a:t>
            </a:r>
            <a:endParaRPr lang="zh-CN" altLang="en-US" sz="2000" dirty="0" smtClean="0"/>
          </a:p>
          <a:p>
            <a:r>
              <a:rPr lang="en-US" altLang="zh-CN" sz="2000" dirty="0" smtClean="0"/>
              <a:t>assert </a:t>
            </a:r>
            <a:r>
              <a:rPr lang="zh-CN" altLang="en-US" sz="2000" dirty="0" smtClean="0"/>
              <a:t>表达式</a:t>
            </a:r>
            <a:r>
              <a:rPr lang="en-US" sz="2000" dirty="0" smtClean="0"/>
              <a:t> </a:t>
            </a:r>
            <a:r>
              <a:rPr lang="en-US" altLang="zh-CN" sz="2000" dirty="0" smtClean="0"/>
              <a:t>;</a:t>
            </a:r>
            <a:endParaRPr lang="zh-CN" altLang="zh-CN" sz="2000" dirty="0" smtClean="0"/>
          </a:p>
          <a:p>
            <a:pPr>
              <a:buFontTx/>
              <a:buNone/>
            </a:pPr>
            <a:endParaRPr lang="en-US" altLang="zh-CN" sz="19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4400" dirty="0" smtClean="0"/>
              <a:t>5</a:t>
            </a:r>
            <a:r>
              <a:rPr lang="zh-CN" altLang="en-US" sz="4400" dirty="0" smtClean="0"/>
              <a:t>、</a:t>
            </a:r>
            <a:r>
              <a:rPr lang="en-US" altLang="zh-CN" sz="4400" dirty="0" smtClean="0"/>
              <a:t>Eclipse</a:t>
            </a:r>
            <a:r>
              <a:rPr lang="zh-CN" altLang="en-US" sz="4400" dirty="0" smtClean="0"/>
              <a:t>之</a:t>
            </a:r>
            <a:r>
              <a:rPr lang="en-US" altLang="zh-CN" sz="4400" dirty="0" smtClean="0"/>
              <a:t>debug</a:t>
            </a:r>
            <a:r>
              <a:rPr lang="zh-CN" altLang="en-US" sz="4400" dirty="0" smtClean="0"/>
              <a:t>技术</a:t>
            </a:r>
            <a:endParaRPr lang="zh-CN" altLang="en-US" sz="4400" dirty="0"/>
          </a:p>
        </p:txBody>
      </p:sp>
      <p:sp>
        <p:nvSpPr>
          <p:cNvPr id="5123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 smtClean="0"/>
              <a:t>debug</a:t>
            </a:r>
            <a:r>
              <a:rPr lang="zh-CN" altLang="en-US" sz="2000" dirty="0" smtClean="0"/>
              <a:t>：调试是程序员编码过程中找逻辑错误的一个很重要的手段</a:t>
            </a:r>
            <a:endParaRPr lang="zh-CN" altLang="en-US" sz="2000" dirty="0" smtClean="0"/>
          </a:p>
          <a:p>
            <a:r>
              <a:rPr lang="zh-CN" altLang="en-US" sz="2000" dirty="0" smtClean="0"/>
              <a:t>断点：遇到断点，暂挂，等候命令</a:t>
            </a:r>
            <a:endParaRPr lang="zh-CN" altLang="en-US" sz="2000" dirty="0" smtClean="0"/>
          </a:p>
          <a:p>
            <a:r>
              <a:rPr lang="en-US" altLang="zh-CN" sz="2000" dirty="0" smtClean="0"/>
              <a:t>debug as </a:t>
            </a:r>
            <a:r>
              <a:rPr lang="zh-CN" altLang="zh-CN" sz="2000" dirty="0" smtClean="0"/>
              <a:t>—</a:t>
            </a:r>
            <a:r>
              <a:rPr lang="en-US" altLang="zh-CN" sz="2000" dirty="0" smtClean="0"/>
              <a:t>&gt; Java Application</a:t>
            </a:r>
            <a:endParaRPr lang="zh-CN" altLang="zh-CN" sz="2000" dirty="0" smtClean="0"/>
          </a:p>
          <a:p>
            <a:r>
              <a:rPr lang="zh-CN" altLang="en-US" sz="2000" dirty="0" smtClean="0"/>
              <a:t>快捷键</a:t>
            </a:r>
            <a:endParaRPr lang="zh-CN" altLang="en-US" sz="2000" dirty="0" smtClean="0"/>
          </a:p>
          <a:p>
            <a:r>
              <a:rPr lang="en-US" altLang="zh-CN" sz="2000" dirty="0" smtClean="0"/>
              <a:t>F5</a:t>
            </a:r>
            <a:r>
              <a:rPr lang="zh-CN" altLang="en-US" sz="2000" dirty="0" smtClean="0"/>
              <a:t>：单步跳入。进入本行代码中执行</a:t>
            </a:r>
            <a:endParaRPr lang="zh-CN" altLang="en-US" sz="2000" dirty="0" smtClean="0"/>
          </a:p>
          <a:p>
            <a:r>
              <a:rPr lang="en-US" altLang="zh-CN" sz="2000" dirty="0" smtClean="0"/>
              <a:t>F6</a:t>
            </a:r>
            <a:r>
              <a:rPr lang="zh-CN" altLang="en-US" sz="2000" dirty="0" smtClean="0"/>
              <a:t>：单步跳过。执行本行代码，跳到下一行</a:t>
            </a:r>
            <a:endParaRPr lang="zh-CN" altLang="en-US" sz="2000" dirty="0" smtClean="0"/>
          </a:p>
          <a:p>
            <a:r>
              <a:rPr lang="en-US" altLang="zh-CN" sz="2000" dirty="0" smtClean="0"/>
              <a:t>F7</a:t>
            </a:r>
            <a:r>
              <a:rPr lang="zh-CN" altLang="en-US" sz="2000" dirty="0" smtClean="0"/>
              <a:t>：单步返回。跳出方法</a:t>
            </a:r>
            <a:endParaRPr lang="zh-CN" altLang="en-US" sz="2000" dirty="0" smtClean="0"/>
          </a:p>
          <a:p>
            <a:r>
              <a:rPr lang="en-US" altLang="zh-CN" sz="2000" dirty="0" smtClean="0"/>
              <a:t>F8</a:t>
            </a:r>
            <a:r>
              <a:rPr lang="zh-CN" altLang="en-US" sz="2000" dirty="0" smtClean="0"/>
              <a:t>：继续。执行到下一个断点，</a:t>
            </a:r>
            <a:endParaRPr lang="en-US" altLang="zh-CN" sz="2000" dirty="0" smtClean="0"/>
          </a:p>
          <a:p>
            <a:r>
              <a:rPr lang="en-US" altLang="zh-CN" sz="2000" dirty="0" smtClean="0"/>
              <a:t>         </a:t>
            </a:r>
            <a:r>
              <a:rPr lang="zh-CN" altLang="en-US" sz="2000" dirty="0" smtClean="0"/>
              <a:t>如果没有断点了，就执行到结束</a:t>
            </a:r>
            <a:endParaRPr lang="zh-CN" altLang="en-US" sz="2000" dirty="0" smtClean="0"/>
          </a:p>
          <a:p>
            <a:r>
              <a:rPr lang="en-US" altLang="zh-CN" sz="2000" dirty="0" err="1" smtClean="0"/>
              <a:t>Ctrl+R</a:t>
            </a:r>
            <a:r>
              <a:rPr lang="zh-CN" altLang="en-US" sz="2000" dirty="0" smtClean="0"/>
              <a:t>：执行到光标所在的这一行</a:t>
            </a:r>
            <a:endParaRPr lang="zh-CN" altLang="en-US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总结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altLang="zh-CN" sz="2000" dirty="0" smtClean="0"/>
              <a:t>1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Eclipse</a:t>
            </a:r>
            <a:r>
              <a:rPr lang="zh-CN" altLang="en-US" sz="2000" dirty="0" smtClean="0"/>
              <a:t>开发环境使用入门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2</a:t>
            </a:r>
            <a:r>
              <a:rPr lang="zh-CN" altLang="en-US" sz="2000" dirty="0" smtClean="0"/>
              <a:t>、异常处理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3</a:t>
            </a:r>
            <a:r>
              <a:rPr lang="zh-CN" altLang="en-US" sz="2000" dirty="0" smtClean="0"/>
              <a:t>、自定义异常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4</a:t>
            </a:r>
            <a:r>
              <a:rPr lang="zh-CN" altLang="en-US" sz="2000" dirty="0" smtClean="0"/>
              <a:t>、受检与非受检异常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5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Eclipse</a:t>
            </a:r>
            <a:r>
              <a:rPr lang="zh-CN" altLang="en-US" sz="2000" dirty="0" smtClean="0"/>
              <a:t>之</a:t>
            </a:r>
            <a:r>
              <a:rPr lang="en-US" altLang="zh-CN" sz="2000" dirty="0" smtClean="0"/>
              <a:t>debug</a:t>
            </a:r>
            <a:r>
              <a:rPr lang="zh-CN" altLang="en-US" sz="2000" dirty="0" smtClean="0"/>
              <a:t>技术</a:t>
            </a:r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课程大纲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altLang="zh-CN" sz="2000" dirty="0" smtClean="0"/>
              <a:t>1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Eclipse</a:t>
            </a:r>
            <a:r>
              <a:rPr lang="zh-CN" altLang="en-US" sz="2000" dirty="0" smtClean="0"/>
              <a:t>开发环境使用入门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2</a:t>
            </a:r>
            <a:r>
              <a:rPr lang="zh-CN" altLang="en-US" sz="2000" dirty="0" smtClean="0"/>
              <a:t>、异常处理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3</a:t>
            </a:r>
            <a:r>
              <a:rPr lang="zh-CN" altLang="en-US" sz="2000" dirty="0" smtClean="0"/>
              <a:t>、自定义异常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4</a:t>
            </a:r>
            <a:r>
              <a:rPr lang="zh-CN" altLang="en-US" sz="2000" dirty="0" smtClean="0"/>
              <a:t>、受检与非受检异常</a:t>
            </a:r>
            <a:endParaRPr lang="en-US" altLang="zh-CN" sz="2000" dirty="0" smtClean="0"/>
          </a:p>
          <a:p>
            <a:pPr>
              <a:buNone/>
            </a:pPr>
            <a:r>
              <a:rPr lang="en-US" altLang="zh-CN" sz="2000" dirty="0" smtClean="0"/>
              <a:t>5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Eclipse</a:t>
            </a:r>
            <a:r>
              <a:rPr lang="zh-CN" altLang="en-US" sz="2000" dirty="0" smtClean="0"/>
              <a:t>之</a:t>
            </a:r>
            <a:r>
              <a:rPr lang="en-US" altLang="zh-CN" sz="2000" dirty="0" smtClean="0"/>
              <a:t>debug</a:t>
            </a:r>
            <a:r>
              <a:rPr lang="zh-CN" altLang="en-US" sz="2000" dirty="0" smtClean="0"/>
              <a:t>技术</a:t>
            </a:r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C:\Users\vince\Pictures\20140708215652_TkSmM.jpe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11522075" cy="7201297"/>
          </a:xfrm>
          <a:prstGeom prst="rect">
            <a:avLst/>
          </a:prstGeom>
          <a:noFill/>
        </p:spPr>
      </p:pic>
    </p:spTree>
  </p:cSld>
  <p:clrMapOvr>
    <a:masterClrMapping/>
  </p:clrMapOvr>
  <p:transition>
    <p:zoom dir="in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smtClean="0"/>
              <a:t>Eclipse</a:t>
            </a:r>
            <a:r>
              <a:rPr lang="zh-CN" altLang="en-US" dirty="0" smtClean="0"/>
              <a:t>开发环境使用入门</a:t>
            </a:r>
            <a:endParaRPr lang="en-US" altLang="zh-CN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1</a:t>
            </a:r>
            <a:r>
              <a:rPr lang="zh-CN" altLang="en-US" sz="2400" dirty="0" smtClean="0"/>
              <a:t>、下载安装</a:t>
            </a:r>
            <a:endParaRPr lang="zh-CN" altLang="en-US" sz="2400" dirty="0" smtClean="0"/>
          </a:p>
          <a:p>
            <a:r>
              <a:rPr lang="en-US" altLang="zh-CN" sz="1800" dirty="0" smtClean="0"/>
              <a:t>	http://www.eclipse.org/downloads/eclipse-packages/</a:t>
            </a:r>
            <a:endParaRPr lang="en-US" altLang="zh-CN" sz="1800" dirty="0" smtClean="0"/>
          </a:p>
          <a:p>
            <a:r>
              <a:rPr lang="zh-CN" altLang="zh-CN" sz="2400" dirty="0" smtClean="0"/>
              <a:t>2</a:t>
            </a:r>
            <a:r>
              <a:rPr lang="zh-CN" altLang="en-US" sz="2400" dirty="0" smtClean="0"/>
              <a:t>、基本配置：字体、背景色、代码风格</a:t>
            </a:r>
            <a:endParaRPr lang="en-US" altLang="zh-CN" sz="2400" dirty="0" smtClean="0"/>
          </a:p>
          <a:p>
            <a:r>
              <a:rPr lang="en-US" altLang="zh-CN" sz="2400" dirty="0" smtClean="0"/>
              <a:t>3</a:t>
            </a:r>
            <a:r>
              <a:rPr lang="zh-CN" altLang="zh-CN" sz="2400" dirty="0" smtClean="0"/>
              <a:t>、透视图</a:t>
            </a:r>
            <a:endParaRPr lang="zh-CN" altLang="zh-CN" sz="2400" dirty="0" smtClean="0"/>
          </a:p>
          <a:p>
            <a:r>
              <a:rPr lang="en-US" altLang="zh-CN" sz="2400" dirty="0" smtClean="0"/>
              <a:t>4</a:t>
            </a:r>
            <a:r>
              <a:rPr lang="zh-CN" altLang="en-US" sz="2400" dirty="0" smtClean="0"/>
              <a:t>、绑定</a:t>
            </a:r>
            <a:r>
              <a:rPr lang="en-US" altLang="zh-CN" sz="2400" dirty="0" smtClean="0"/>
              <a:t>JDK</a:t>
            </a:r>
            <a:r>
              <a:rPr lang="zh-CN" altLang="en-US" sz="2400" dirty="0" smtClean="0"/>
              <a:t> 源码</a:t>
            </a:r>
            <a:endParaRPr lang="en-US" altLang="zh-CN" sz="2400" dirty="0" smtClean="0"/>
          </a:p>
          <a:p>
            <a:r>
              <a:rPr lang="en-US" altLang="zh-CN" sz="2400" dirty="0" smtClean="0"/>
              <a:t>5</a:t>
            </a:r>
            <a:r>
              <a:rPr lang="zh-CN" altLang="en-US" sz="2400" dirty="0" smtClean="0"/>
              <a:t>、快捷键</a:t>
            </a:r>
            <a:endParaRPr lang="en-US" altLang="zh-CN" sz="2400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43040" y="1963420"/>
            <a:ext cx="4304665" cy="28759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、异常处理</a:t>
            </a:r>
            <a:endParaRPr lang="en-US" altLang="zh-CN" sz="4200" dirty="0" smtClean="0"/>
          </a:p>
        </p:txBody>
      </p:sp>
      <p:sp>
        <p:nvSpPr>
          <p:cNvPr id="5123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b="1" dirty="0" smtClean="0"/>
              <a:t>什么是异常</a:t>
            </a:r>
            <a:endParaRPr lang="en-US" altLang="zh-CN" sz="2000" b="1" dirty="0" smtClean="0"/>
          </a:p>
          <a:p>
            <a:r>
              <a:rPr lang="zh-CN" altLang="en-US" sz="2000" b="1" dirty="0" smtClean="0"/>
              <a:t>异常</a:t>
            </a:r>
            <a:r>
              <a:rPr lang="zh-CN" altLang="en-US" sz="2000" dirty="0" smtClean="0"/>
              <a:t>是阻止当前方法或作用域继续执行的问题，在程序中导致程序中断运行的一些指令。</a:t>
            </a:r>
            <a:endParaRPr lang="en-US" altLang="zh-CN" sz="2000" dirty="0" smtClean="0"/>
          </a:p>
          <a:p>
            <a:endParaRPr lang="en-US" altLang="zh-CN" sz="1900" dirty="0" smtClean="0"/>
          </a:p>
        </p:txBody>
      </p:sp>
      <p:sp>
        <p:nvSpPr>
          <p:cNvPr id="15" name="云形标注 14"/>
          <p:cNvSpPr/>
          <p:nvPr/>
        </p:nvSpPr>
        <p:spPr>
          <a:xfrm>
            <a:off x="7137052" y="2461151"/>
            <a:ext cx="2880519" cy="1800225"/>
          </a:xfrm>
          <a:prstGeom prst="cloud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06985" tIns="53492" rIns="106985" bIns="53492" anchor="ctr"/>
          <a:lstStyle/>
          <a:p>
            <a:pPr algn="ctr">
              <a:defRPr/>
            </a:pPr>
            <a:r>
              <a:rPr lang="en-US" altLang="zh-CN" b="1" dirty="0">
                <a:solidFill>
                  <a:schemeClr val="tx1"/>
                </a:solidFill>
                <a:latin typeface="方正舒体" pitchFamily="2" charset="-122"/>
                <a:ea typeface="方正舒体" pitchFamily="2" charset="-122"/>
              </a:rPr>
              <a:t>java</a:t>
            </a:r>
            <a:r>
              <a:rPr lang="zh-CN" altLang="en-US" b="1" dirty="0">
                <a:solidFill>
                  <a:schemeClr val="tx1"/>
                </a:solidFill>
                <a:latin typeface="方正舒体" pitchFamily="2" charset="-122"/>
                <a:ea typeface="方正舒体" pitchFamily="2" charset="-122"/>
              </a:rPr>
              <a:t>中的异常是怎样滴涅？</a:t>
            </a:r>
            <a:endParaRPr lang="zh-CN" altLang="en-US" b="1" dirty="0">
              <a:solidFill>
                <a:schemeClr val="tx1"/>
              </a:solidFill>
              <a:latin typeface="方正舒体" pitchFamily="2" charset="-122"/>
              <a:ea typeface="方正舒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15" grpId="1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、异常处理</a:t>
            </a:r>
            <a:endParaRPr lang="en-US" altLang="zh-CN" sz="4200" dirty="0" smtClean="0"/>
          </a:p>
        </p:txBody>
      </p:sp>
      <p:sp>
        <p:nvSpPr>
          <p:cNvPr id="6147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b="1" dirty="0" smtClean="0"/>
              <a:t>1</a:t>
            </a:r>
            <a:r>
              <a:rPr lang="zh-CN" altLang="en-US" sz="2000" b="1" dirty="0" smtClean="0"/>
              <a:t>、什么是异常：</a:t>
            </a:r>
            <a:endParaRPr lang="zh-CN" altLang="en-US" sz="2000" b="1" dirty="0" smtClean="0">
              <a:solidFill>
                <a:srgbClr val="FF0000"/>
              </a:solidFill>
            </a:endParaRPr>
          </a:p>
        </p:txBody>
      </p:sp>
      <p:pic>
        <p:nvPicPr>
          <p:cNvPr id="6148" name="对象 1"/>
          <p:cNvPicPr>
            <a:picLocks noChangeArrowheads="1"/>
          </p:cNvPicPr>
          <p:nvPr/>
        </p:nvPicPr>
        <p:blipFill>
          <a:blip r:embed="rId1"/>
          <a:srcRect t="-578" b="-259"/>
          <a:stretch>
            <a:fillRect/>
          </a:stretch>
        </p:blipFill>
        <p:spPr bwMode="auto">
          <a:xfrm>
            <a:off x="475615" y="1882140"/>
            <a:ext cx="8112760" cy="443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、异常处理</a:t>
            </a:r>
            <a:endParaRPr lang="en-US" altLang="zh-CN" sz="4200" dirty="0" smtClean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1" dirty="0" smtClean="0"/>
              <a:t>2</a:t>
            </a:r>
            <a:r>
              <a:rPr lang="zh-CN" altLang="en-US" sz="2000" b="1" dirty="0" smtClean="0"/>
              <a:t>、</a:t>
            </a:r>
            <a:r>
              <a:rPr lang="en-US" altLang="zh-CN" sz="2000" b="1" dirty="0" smtClean="0"/>
              <a:t>try</a:t>
            </a:r>
            <a:r>
              <a:rPr lang="zh-CN" altLang="en-US" sz="2000" b="1" dirty="0" smtClean="0"/>
              <a:t>与</a:t>
            </a:r>
            <a:r>
              <a:rPr lang="en-US" altLang="zh-CN" sz="2000" b="1" dirty="0" smtClean="0"/>
              <a:t>catch</a:t>
            </a:r>
            <a:r>
              <a:rPr lang="zh-CN" altLang="en-US" sz="2000" b="1" dirty="0" smtClean="0"/>
              <a:t>关键字</a:t>
            </a:r>
            <a:endParaRPr lang="en-US" altLang="zh-CN" sz="2000" b="1" dirty="0" smtClean="0"/>
          </a:p>
          <a:p>
            <a:r>
              <a:rPr lang="zh-CN" altLang="en-US" sz="2000" dirty="0" smtClean="0"/>
              <a:t>在程序中出现异常，就必须进行处理，处理格式如下：</a:t>
            </a:r>
            <a:endParaRPr lang="en-US" altLang="zh-CN" sz="2000" dirty="0" smtClean="0"/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try(….)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{ //</a:t>
            </a:r>
            <a:r>
              <a:rPr sz="2000" dirty="0" smtClean="0">
                <a:solidFill>
                  <a:srgbClr val="FF0000"/>
                </a:solidFill>
              </a:rPr>
              <a:t>JDK1.7以后直接释放资源</a:t>
            </a:r>
            <a:endParaRPr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	// </a:t>
            </a:r>
            <a:r>
              <a:rPr lang="zh-CN" altLang="en-US" sz="2000" dirty="0" smtClean="0">
                <a:solidFill>
                  <a:srgbClr val="FF0000"/>
                </a:solidFill>
              </a:rPr>
              <a:t>有可能发生异常的代码段</a:t>
            </a:r>
            <a:endParaRPr lang="zh-CN" altLang="en-US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}catch(</a:t>
            </a:r>
            <a:r>
              <a:rPr lang="zh-CN" altLang="en-US" sz="2000" dirty="0" smtClean="0">
                <a:solidFill>
                  <a:srgbClr val="FF0000"/>
                </a:solidFill>
              </a:rPr>
              <a:t>异常类型 对象</a:t>
            </a:r>
            <a:r>
              <a:rPr lang="en-US" altLang="zh-CN" sz="2000" dirty="0" smtClean="0">
                <a:solidFill>
                  <a:srgbClr val="FF0000"/>
                </a:solidFill>
              </a:rPr>
              <a:t>){</a:t>
            </a:r>
            <a:endParaRPr lang="zh-CN" altLang="zh-CN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	// </a:t>
            </a:r>
            <a:r>
              <a:rPr lang="zh-CN" altLang="en-US" sz="2000" dirty="0" smtClean="0">
                <a:solidFill>
                  <a:srgbClr val="FF0000"/>
                </a:solidFill>
              </a:rPr>
              <a:t>异常的处理操作</a:t>
            </a:r>
            <a:endParaRPr lang="zh-CN" altLang="en-US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}catch(</a:t>
            </a:r>
            <a:r>
              <a:rPr lang="zh-CN" altLang="en-US" sz="2000" dirty="0" smtClean="0">
                <a:solidFill>
                  <a:srgbClr val="FF0000"/>
                </a:solidFill>
              </a:rPr>
              <a:t>异常类型 对象</a:t>
            </a:r>
            <a:r>
              <a:rPr lang="en-US" altLang="zh-CN" sz="2000" dirty="0" smtClean="0">
                <a:solidFill>
                  <a:srgbClr val="FF0000"/>
                </a:solidFill>
              </a:rPr>
              <a:t>){</a:t>
            </a:r>
            <a:endParaRPr lang="zh-CN" altLang="zh-CN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	// </a:t>
            </a:r>
            <a:r>
              <a:rPr lang="zh-CN" altLang="en-US" sz="2000" dirty="0" smtClean="0">
                <a:solidFill>
                  <a:srgbClr val="FF0000"/>
                </a:solidFill>
              </a:rPr>
              <a:t>异常的处理操作</a:t>
            </a:r>
            <a:endParaRPr lang="zh-CN" altLang="en-US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} ...</a:t>
            </a:r>
            <a:endParaRPr lang="zh-CN" altLang="zh-CN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finally{</a:t>
            </a:r>
            <a:endParaRPr lang="zh-CN" altLang="zh-CN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	// </a:t>
            </a:r>
            <a:r>
              <a:rPr lang="zh-CN" altLang="en-US" sz="2000" dirty="0" smtClean="0">
                <a:solidFill>
                  <a:srgbClr val="FF0000"/>
                </a:solidFill>
              </a:rPr>
              <a:t>异常的统一出口</a:t>
            </a:r>
            <a:endParaRPr lang="zh-CN" altLang="en-US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}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endParaRPr lang="zh-CN" altLang="en-US" sz="19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、异常处理</a:t>
            </a:r>
            <a:endParaRPr lang="en-US" altLang="zh-CN" sz="4200" dirty="0" smtClean="0"/>
          </a:p>
        </p:txBody>
      </p:sp>
      <p:sp>
        <p:nvSpPr>
          <p:cNvPr id="819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1" dirty="0" smtClean="0"/>
              <a:t>3</a:t>
            </a:r>
            <a:r>
              <a:rPr lang="zh-CN" altLang="en-US" sz="2000" b="1" dirty="0" smtClean="0"/>
              <a:t>、异常处理过程分析：</a:t>
            </a:r>
            <a:endParaRPr lang="en-US" altLang="zh-CN" sz="1900" b="1" dirty="0" smtClean="0"/>
          </a:p>
          <a:p>
            <a:r>
              <a:rPr lang="zh-CN" altLang="en-US" sz="1900" dirty="0" smtClean="0"/>
              <a:t>（</a:t>
            </a:r>
            <a:r>
              <a:rPr lang="en-US" altLang="zh-CN" sz="1900" dirty="0" smtClean="0"/>
              <a:t>1</a:t>
            </a:r>
            <a:r>
              <a:rPr lang="zh-CN" altLang="en-US" sz="1900" dirty="0" smtClean="0"/>
              <a:t>）、一旦产生异常，则系统会自动产生一个异常类的实例化对象。</a:t>
            </a:r>
            <a:endParaRPr lang="en-US" altLang="zh-CN" sz="1900" dirty="0" smtClean="0"/>
          </a:p>
          <a:p>
            <a:r>
              <a:rPr lang="zh-CN" altLang="en-US" sz="1900" dirty="0" smtClean="0"/>
              <a:t>（</a:t>
            </a:r>
            <a:r>
              <a:rPr lang="en-US" altLang="zh-CN" sz="1900" dirty="0" smtClean="0"/>
              <a:t>2</a:t>
            </a:r>
            <a:r>
              <a:rPr lang="zh-CN" altLang="en-US" sz="1900" dirty="0" smtClean="0"/>
              <a:t>）、此时如果存在了</a:t>
            </a:r>
            <a:r>
              <a:rPr lang="en-US" altLang="zh-CN" sz="1900" dirty="0" smtClean="0"/>
              <a:t>try</a:t>
            </a:r>
            <a:r>
              <a:rPr lang="zh-CN" altLang="en-US" sz="1900" dirty="0" smtClean="0"/>
              <a:t>语句，则会自动找到匹配的</a:t>
            </a:r>
            <a:r>
              <a:rPr lang="en-US" altLang="zh-CN" sz="1900" dirty="0" smtClean="0"/>
              <a:t>catch</a:t>
            </a:r>
            <a:r>
              <a:rPr lang="zh-CN" altLang="en-US" sz="1900" dirty="0" smtClean="0"/>
              <a:t>语句执行，如果没有异常处理，则程序将退出，并由系统报告错误。</a:t>
            </a:r>
            <a:endParaRPr lang="zh-CN" altLang="en-US" sz="1900" dirty="0" smtClean="0"/>
          </a:p>
          <a:p>
            <a:r>
              <a:rPr lang="zh-CN" altLang="en-US" sz="1900" dirty="0" smtClean="0"/>
              <a:t>（</a:t>
            </a:r>
            <a:r>
              <a:rPr lang="en-US" altLang="zh-CN" sz="1900" dirty="0" smtClean="0"/>
              <a:t>3</a:t>
            </a:r>
            <a:r>
              <a:rPr lang="zh-CN" altLang="en-US" sz="1900" dirty="0" smtClean="0"/>
              <a:t>）、所有的</a:t>
            </a:r>
            <a:r>
              <a:rPr lang="en-US" altLang="zh-CN" sz="1900" dirty="0" smtClean="0"/>
              <a:t>catch</a:t>
            </a:r>
            <a:r>
              <a:rPr lang="zh-CN" altLang="en-US" sz="1900" dirty="0" smtClean="0"/>
              <a:t>根据方法的参数匹配异常类的实例化对象，如果匹配成功，则表示由此</a:t>
            </a:r>
            <a:r>
              <a:rPr lang="en-US" altLang="zh-CN" sz="1900" dirty="0" smtClean="0"/>
              <a:t>catch</a:t>
            </a:r>
            <a:r>
              <a:rPr lang="zh-CN" altLang="en-US" sz="1900" dirty="0" smtClean="0"/>
              <a:t>进行处理。</a:t>
            </a:r>
            <a:endParaRPr lang="zh-CN" altLang="en-US" sz="1900" dirty="0" smtClean="0"/>
          </a:p>
          <a:p>
            <a:endParaRPr lang="en-US" altLang="zh-CN" sz="1900" dirty="0" smtClean="0">
              <a:solidFill>
                <a:srgbClr val="FF0000"/>
              </a:solidFill>
            </a:endParaRPr>
          </a:p>
          <a:p>
            <a:endParaRPr lang="zh-CN" altLang="en-US" sz="19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、异常处理</a:t>
            </a:r>
            <a:endParaRPr lang="en-US" altLang="zh-CN" sz="4200" dirty="0" smtClean="0"/>
          </a:p>
        </p:txBody>
      </p:sp>
      <p:sp>
        <p:nvSpPr>
          <p:cNvPr id="921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1" dirty="0" smtClean="0"/>
              <a:t>4</a:t>
            </a:r>
            <a:r>
              <a:rPr lang="zh-CN" altLang="en-US" sz="2000" b="1" dirty="0" smtClean="0"/>
              <a:t>、</a:t>
            </a:r>
            <a:r>
              <a:rPr lang="en-US" altLang="zh-CN" sz="2000" b="1" dirty="0" smtClean="0"/>
              <a:t>finally</a:t>
            </a:r>
            <a:r>
              <a:rPr lang="zh-CN" altLang="en-US" sz="2000" b="1" dirty="0" smtClean="0"/>
              <a:t>关键字：</a:t>
            </a:r>
            <a:endParaRPr lang="en-US" altLang="zh-CN" sz="2000" b="1" dirty="0" smtClean="0"/>
          </a:p>
          <a:p>
            <a:r>
              <a:rPr lang="zh-CN" altLang="en-US" sz="2000" dirty="0" smtClean="0"/>
              <a:t>在进行异常的处理之后，在异常的处理格式中还有一个</a:t>
            </a:r>
            <a:r>
              <a:rPr lang="en-US" altLang="zh-CN" sz="2000" dirty="0" smtClean="0"/>
              <a:t>finally</a:t>
            </a:r>
            <a:r>
              <a:rPr lang="zh-CN" altLang="en-US" sz="2000" dirty="0" smtClean="0"/>
              <a:t>语句，那么此语句将作为异常的统一出口，不管是否产生了异常，最终都要执行此段代码。</a:t>
            </a:r>
            <a:endParaRPr lang="en-US" altLang="zh-CN" sz="2000" dirty="0" smtClean="0"/>
          </a:p>
          <a:p>
            <a:endParaRPr lang="en-US" altLang="zh-CN" sz="1900" dirty="0" smtClean="0">
              <a:solidFill>
                <a:srgbClr val="FF0000"/>
              </a:solidFill>
            </a:endParaRPr>
          </a:p>
          <a:p>
            <a:endParaRPr lang="zh-CN" altLang="en-US" sz="19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odingk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01章 Java开发入门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codingke</Template>
  <TotalTime>0</TotalTime>
  <Words>2172</Words>
  <Application>WPS 演示</Application>
  <PresentationFormat>自定义</PresentationFormat>
  <Paragraphs>124</Paragraphs>
  <Slides>17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黑体</vt:lpstr>
      <vt:lpstr>方正舒体</vt:lpstr>
      <vt:lpstr>Calibri</vt:lpstr>
      <vt:lpstr>1_codingke</vt:lpstr>
      <vt:lpstr>第01章 Java开发入门</vt:lpstr>
      <vt:lpstr>第06章：Eclipse与异常处理</vt:lpstr>
      <vt:lpstr>课程大纲</vt:lpstr>
      <vt:lpstr>PowerPoint 演示文稿</vt:lpstr>
      <vt:lpstr>1、Eclipse开发环境使用入门</vt:lpstr>
      <vt:lpstr>2、异常处理</vt:lpstr>
      <vt:lpstr>2、异常处理</vt:lpstr>
      <vt:lpstr>2、异常处理</vt:lpstr>
      <vt:lpstr>2、异常处理</vt:lpstr>
      <vt:lpstr>2、异常处理</vt:lpstr>
      <vt:lpstr>2、异常处理</vt:lpstr>
      <vt:lpstr>2、异常处理</vt:lpstr>
      <vt:lpstr>3、自定义异常</vt:lpstr>
      <vt:lpstr>4、受检与非受检异常</vt:lpstr>
      <vt:lpstr>4、受检与非受检异常</vt:lpstr>
      <vt:lpstr>5、Eclipse之debug技术</vt:lpstr>
      <vt:lpstr>总结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Windows 用户</dc:creator>
  <cp:lastModifiedBy>vince</cp:lastModifiedBy>
  <cp:revision>89</cp:revision>
  <dcterms:created xsi:type="dcterms:W3CDTF">2014-03-25T02:54:00Z</dcterms:created>
  <dcterms:modified xsi:type="dcterms:W3CDTF">2017-05-04T08:11:05Z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